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70" r:id="rId10"/>
    <p:sldId id="269" r:id="rId11"/>
    <p:sldId id="268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stoga" panose="020B0604020202020204" charset="0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regular r:id="rId27"/>
    </p:embeddedFont>
    <p:embeddedFont>
      <p:font typeface="Now Bold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806030504020204" charset="0"/>
      <p:regular r:id="rId30"/>
    </p:embeddedFont>
    <p:embeddedFont>
      <p:font typeface="Poppins Bold" panose="020B0604020202020204" charset="0"/>
      <p:regular r:id="rId31"/>
    </p:embeddedFont>
    <p:embeddedFont>
      <p:font typeface="Poppins Heavy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555266" y="1028700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8" y="0"/>
                </a:lnTo>
                <a:lnTo>
                  <a:pt x="5829998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791392"/>
            <a:ext cx="9274802" cy="113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APRENDIZAGEM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769" y="4964983"/>
            <a:ext cx="12018311" cy="115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1"/>
              </a:lnSpc>
            </a:pPr>
            <a:r>
              <a:rPr lang="en-US" sz="7848" spc="392">
                <a:solidFill>
                  <a:srgbClr val="324F7C"/>
                </a:solidFill>
                <a:latin typeface="Poppins Bold"/>
              </a:rPr>
              <a:t>PROJETO INTEGRADO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34" y="7189771"/>
            <a:ext cx="1261637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spc="459" dirty="0">
                <a:solidFill>
                  <a:srgbClr val="000000"/>
                </a:solidFill>
                <a:latin typeface="Lato"/>
              </a:rPr>
              <a:t>FREUDENBERG GROUP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3502" y="4178853"/>
            <a:ext cx="85417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listoga"/>
              </a:rPr>
              <a:t>por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3719BDC-98A8-F23F-1B19-127ACEBAD0D7}"/>
              </a:ext>
            </a:extLst>
          </p:cNvPr>
          <p:cNvSpPr txBox="1"/>
          <p:nvPr/>
        </p:nvSpPr>
        <p:spPr>
          <a:xfrm>
            <a:off x="1304874" y="7958655"/>
            <a:ext cx="7531297" cy="741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600" b="1" spc="459" dirty="0">
                <a:solidFill>
                  <a:srgbClr val="000000"/>
                </a:solidFill>
                <a:latin typeface="Lato"/>
              </a:rPr>
              <a:t>Sprint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LAYOUT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 rot="-5400000">
            <a:off x="5016789" y="-1713946"/>
            <a:ext cx="8254422" cy="15232387"/>
          </a:xfrm>
          <a:custGeom>
            <a:avLst/>
            <a:gdLst/>
            <a:ahLst/>
            <a:cxnLst/>
            <a:rect l="l" t="t" r="r" b="b"/>
            <a:pathLst>
              <a:path w="8254422" h="15232387">
                <a:moveTo>
                  <a:pt x="0" y="0"/>
                </a:moveTo>
                <a:lnTo>
                  <a:pt x="8254422" y="0"/>
                </a:lnTo>
                <a:lnTo>
                  <a:pt x="8254422" y="15232387"/>
                </a:lnTo>
                <a:lnTo>
                  <a:pt x="0" y="15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464" t="-11801" r="-132378" b="-130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708" y="1793241"/>
            <a:ext cx="17411700" cy="7825483"/>
          </a:xfrm>
          <a:custGeom>
            <a:avLst/>
            <a:gdLst/>
            <a:ahLst/>
            <a:cxnLst/>
            <a:rect l="l" t="t" r="r" b="b"/>
            <a:pathLst>
              <a:path w="17411700" h="7825483">
                <a:moveTo>
                  <a:pt x="0" y="0"/>
                </a:moveTo>
                <a:lnTo>
                  <a:pt x="17411700" y="0"/>
                </a:lnTo>
                <a:lnTo>
                  <a:pt x="17411700" y="7825484"/>
                </a:lnTo>
                <a:lnTo>
                  <a:pt x="0" y="782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5" t="-39792" r="-19300" b="-1340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0974" y="1786581"/>
            <a:ext cx="16879958" cy="7908792"/>
          </a:xfrm>
          <a:custGeom>
            <a:avLst/>
            <a:gdLst/>
            <a:ahLst/>
            <a:cxnLst/>
            <a:rect l="l" t="t" r="r" b="b"/>
            <a:pathLst>
              <a:path w="16879958" h="7908792">
                <a:moveTo>
                  <a:pt x="0" y="0"/>
                </a:moveTo>
                <a:lnTo>
                  <a:pt x="16879958" y="0"/>
                </a:lnTo>
                <a:lnTo>
                  <a:pt x="16879958" y="7908792"/>
                </a:lnTo>
                <a:lnTo>
                  <a:pt x="0" y="7908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27" t="-25249" r="-6129" b="-11940"/>
            </a:stretch>
          </a:blipFill>
        </p:spPr>
      </p:sp>
    </p:spTree>
    <p:extLst>
      <p:ext uri="{BB962C8B-B14F-4D97-AF65-F5344CB8AC3E}">
        <p14:creationId xmlns:p14="http://schemas.microsoft.com/office/powerpoint/2010/main" val="224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LAYOUT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 rot="-5400000">
            <a:off x="5016789" y="-1713946"/>
            <a:ext cx="8254422" cy="15232387"/>
          </a:xfrm>
          <a:custGeom>
            <a:avLst/>
            <a:gdLst/>
            <a:ahLst/>
            <a:cxnLst/>
            <a:rect l="l" t="t" r="r" b="b"/>
            <a:pathLst>
              <a:path w="8254422" h="15232387">
                <a:moveTo>
                  <a:pt x="0" y="0"/>
                </a:moveTo>
                <a:lnTo>
                  <a:pt x="8254422" y="0"/>
                </a:lnTo>
                <a:lnTo>
                  <a:pt x="8254422" y="15232387"/>
                </a:lnTo>
                <a:lnTo>
                  <a:pt x="0" y="15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464" t="-11801" r="-132378" b="-130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708" y="1793241"/>
            <a:ext cx="17411700" cy="7825483"/>
          </a:xfrm>
          <a:custGeom>
            <a:avLst/>
            <a:gdLst/>
            <a:ahLst/>
            <a:cxnLst/>
            <a:rect l="l" t="t" r="r" b="b"/>
            <a:pathLst>
              <a:path w="17411700" h="7825483">
                <a:moveTo>
                  <a:pt x="0" y="0"/>
                </a:moveTo>
                <a:lnTo>
                  <a:pt x="17411700" y="0"/>
                </a:lnTo>
                <a:lnTo>
                  <a:pt x="17411700" y="7825484"/>
                </a:lnTo>
                <a:lnTo>
                  <a:pt x="0" y="782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5" t="-39792" r="-19300" b="-1340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0974" y="1786581"/>
            <a:ext cx="16879958" cy="7908792"/>
          </a:xfrm>
          <a:custGeom>
            <a:avLst/>
            <a:gdLst/>
            <a:ahLst/>
            <a:cxnLst/>
            <a:rect l="l" t="t" r="r" b="b"/>
            <a:pathLst>
              <a:path w="16879958" h="7908792">
                <a:moveTo>
                  <a:pt x="0" y="0"/>
                </a:moveTo>
                <a:lnTo>
                  <a:pt x="16879958" y="0"/>
                </a:lnTo>
                <a:lnTo>
                  <a:pt x="16879958" y="7908792"/>
                </a:lnTo>
                <a:lnTo>
                  <a:pt x="0" y="7908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27" t="-25249" r="-6129" b="-1194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7597" y="1712311"/>
            <a:ext cx="15812805" cy="8599719"/>
          </a:xfrm>
          <a:custGeom>
            <a:avLst/>
            <a:gdLst/>
            <a:ahLst/>
            <a:cxnLst/>
            <a:rect l="l" t="t" r="r" b="b"/>
            <a:pathLst>
              <a:path w="15812805" h="8637819">
                <a:moveTo>
                  <a:pt x="0" y="0"/>
                </a:moveTo>
                <a:lnTo>
                  <a:pt x="15812805" y="0"/>
                </a:lnTo>
                <a:lnTo>
                  <a:pt x="15812805" y="8637819"/>
                </a:lnTo>
                <a:lnTo>
                  <a:pt x="0" y="8637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731" t="-13891" r="-9640" b="-17170"/>
            </a:stretch>
          </a:blipFill>
        </p:spPr>
      </p:sp>
    </p:spTree>
    <p:extLst>
      <p:ext uri="{BB962C8B-B14F-4D97-AF65-F5344CB8AC3E}">
        <p14:creationId xmlns:p14="http://schemas.microsoft.com/office/powerpoint/2010/main" val="18556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RECICLAGEM INTERNA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382598">
            <a:off x="15491145" y="66992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2598">
            <a:off x="15756095" y="6851650"/>
            <a:ext cx="4736460" cy="4114800"/>
          </a:xfrm>
          <a:custGeom>
            <a:avLst/>
            <a:gdLst/>
            <a:ahLst/>
            <a:cxnLst/>
            <a:rect l="l" t="t" r="r" b="b"/>
            <a:pathLst>
              <a:path w="4736460" h="411480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7050" y="2086678"/>
            <a:ext cx="1762727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"/>
              </a:rPr>
              <a:t>Uma alternativa para o descarte do refugo, é a reciclagem interna desse material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357" y="3122771"/>
            <a:ext cx="7083625" cy="41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1"/>
              </a:lnSpc>
            </a:pPr>
            <a:r>
              <a:rPr lang="en-US" sz="4079">
                <a:solidFill>
                  <a:srgbClr val="000000"/>
                </a:solidFill>
                <a:latin typeface="Open Sans Bold"/>
              </a:rPr>
              <a:t>Equipamentos Necessários 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Triturador ou Granulador 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Extrusora de Filamento 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Sistema de Resfriamento 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Bobinadora de Filamento </a:t>
            </a:r>
          </a:p>
          <a:p>
            <a:pPr algn="just">
              <a:lnSpc>
                <a:spcPts val="5393"/>
              </a:lnSpc>
            </a:pPr>
            <a:endParaRPr lang="en-US" sz="3852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18337" y="3084671"/>
            <a:ext cx="8361989" cy="478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1"/>
              </a:lnSpc>
            </a:pPr>
            <a:r>
              <a:rPr lang="en-US" sz="4079">
                <a:solidFill>
                  <a:srgbClr val="000000"/>
                </a:solidFill>
                <a:latin typeface="Open Sans Bold"/>
              </a:rPr>
              <a:t>Benefícios do Investimento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Redução de Custos de Descarte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Criação de Novos Produtos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Melhoria da Imagem Corporativa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Conformidade Regulamentar</a:t>
            </a:r>
          </a:p>
          <a:p>
            <a:pPr marL="831825" lvl="1" indent="-415912" algn="just">
              <a:lnSpc>
                <a:spcPts val="5393"/>
              </a:lnSpc>
              <a:buAutoNum type="arabicPeriod"/>
            </a:pPr>
            <a:r>
              <a:rPr lang="en-US" sz="3852">
                <a:solidFill>
                  <a:srgbClr val="000000"/>
                </a:solidFill>
                <a:latin typeface="Open Sans"/>
              </a:rPr>
              <a:t>Inovação e Melhoria Contínua</a:t>
            </a:r>
          </a:p>
          <a:p>
            <a:pPr algn="just">
              <a:lnSpc>
                <a:spcPts val="5393"/>
              </a:lnSpc>
            </a:pPr>
            <a:endParaRPr lang="en-US" sz="3852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5357" y="7806125"/>
            <a:ext cx="12825561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</a:rPr>
              <a:t>Investimento necessário de ± 75000$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"/>
              </a:rPr>
              <a:t>Valor estimado do filamento 5$/Kg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"/>
              </a:rPr>
              <a:t>Estimamos um retorno sobre o investimento de 2 a 3 anos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981" y="1602693"/>
            <a:ext cx="11769725" cy="3208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731743" y="92431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 rot="-5400000">
            <a:off x="13932131" y="29593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3932131" y="102745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932131" y="3417798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3932131" y="95887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100" y="458467"/>
            <a:ext cx="118957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SUGESTÕES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218" y="3069523"/>
            <a:ext cx="15651637" cy="136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2"/>
              </a:lnSpc>
            </a:pPr>
            <a:r>
              <a:rPr lang="en-US" sz="3937">
                <a:solidFill>
                  <a:srgbClr val="294F87"/>
                </a:solidFill>
                <a:latin typeface="Open Sans"/>
              </a:rPr>
              <a:t>Instalação de Tablets, em pontos estratégicos para disseminar as informações na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1649" y="1720569"/>
            <a:ext cx="13920151" cy="98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3"/>
              </a:lnSpc>
            </a:pPr>
            <a:r>
              <a:rPr lang="en-US" sz="5766" dirty="0" err="1">
                <a:solidFill>
                  <a:srgbClr val="294F87"/>
                </a:solidFill>
                <a:latin typeface="Open Sans Bold"/>
              </a:rPr>
              <a:t>Comunicação</a:t>
            </a:r>
            <a:r>
              <a:rPr lang="en-US" sz="5766" dirty="0">
                <a:solidFill>
                  <a:srgbClr val="294F87"/>
                </a:solidFill>
                <a:latin typeface="Open Sans Bold"/>
              </a:rPr>
              <a:t> na </a:t>
            </a:r>
            <a:r>
              <a:rPr lang="en-US" sz="5766" dirty="0" err="1">
                <a:solidFill>
                  <a:srgbClr val="294F87"/>
                </a:solidFill>
                <a:latin typeface="Open Sans Bold"/>
              </a:rPr>
              <a:t>Produção</a:t>
            </a:r>
            <a:endParaRPr lang="en-US" sz="5766" dirty="0">
              <a:solidFill>
                <a:srgbClr val="294F87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9218" y="5000625"/>
            <a:ext cx="14202266" cy="469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·Redução do uso de papel</a:t>
            </a:r>
          </a:p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·Agilidade na atualização de informações</a:t>
            </a:r>
          </a:p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·Facilidade de comunicação</a:t>
            </a:r>
          </a:p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·Monitoramento em tempo real</a:t>
            </a:r>
          </a:p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·Aprimoramento da precisão e qualidade</a:t>
            </a:r>
          </a:p>
          <a:p>
            <a:pPr algn="just">
              <a:lnSpc>
                <a:spcPts val="6260"/>
              </a:lnSpc>
            </a:pPr>
            <a:r>
              <a:rPr lang="en-US" sz="3937" spc="275">
                <a:solidFill>
                  <a:srgbClr val="294F87"/>
                </a:solidFill>
                <a:latin typeface="Open Sans"/>
              </a:rPr>
              <a:t>·Imagem corporativa positiva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981" y="1602693"/>
            <a:ext cx="11769725" cy="3208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731743" y="92431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 rot="-5400000">
            <a:off x="13932131" y="29593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3932131" y="102745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932131" y="3417798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3932131" y="95887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100" y="458467"/>
            <a:ext cx="118957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SUGESTÕES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218" y="3069523"/>
            <a:ext cx="15651637" cy="136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2"/>
              </a:lnSpc>
            </a:pPr>
            <a:r>
              <a:rPr lang="en-US" sz="3937">
                <a:solidFill>
                  <a:srgbClr val="294F87"/>
                </a:solidFill>
                <a:latin typeface="Open Sans"/>
              </a:rPr>
              <a:t>Instalação de impressoras 3d na produção, assim dando utilidade ao filamento produzido da reciclagem do refugo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1771" y="1787060"/>
            <a:ext cx="7368580" cy="98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3"/>
              </a:lnSpc>
            </a:pPr>
            <a:r>
              <a:rPr lang="en-US" sz="5766">
                <a:solidFill>
                  <a:srgbClr val="294F87"/>
                </a:solidFill>
                <a:latin typeface="Open Sans Bold"/>
              </a:rPr>
              <a:t>Manufatura Aditiva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18" y="4838700"/>
            <a:ext cx="14202266" cy="367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80"/>
              </a:lnSpc>
            </a:pPr>
            <a:r>
              <a:rPr lang="en-US" sz="3937" spc="208">
                <a:solidFill>
                  <a:srgbClr val="294F87"/>
                </a:solidFill>
                <a:latin typeface="Open Sans"/>
              </a:rPr>
              <a:t>·Prototipagem rápida e econômica </a:t>
            </a:r>
          </a:p>
          <a:p>
            <a:pPr algn="just">
              <a:lnSpc>
                <a:spcPts val="7480"/>
              </a:lnSpc>
            </a:pPr>
            <a:r>
              <a:rPr lang="en-US" sz="3937" spc="208">
                <a:solidFill>
                  <a:srgbClr val="294F87"/>
                </a:solidFill>
                <a:latin typeface="Open Sans"/>
              </a:rPr>
              <a:t>·Customização e personalização </a:t>
            </a:r>
          </a:p>
          <a:p>
            <a:pPr algn="just">
              <a:lnSpc>
                <a:spcPts val="7480"/>
              </a:lnSpc>
            </a:pPr>
            <a:r>
              <a:rPr lang="en-US" sz="3937" spc="208">
                <a:solidFill>
                  <a:srgbClr val="294F87"/>
                </a:solidFill>
                <a:latin typeface="Open Sans"/>
              </a:rPr>
              <a:t>·Inovação e experimentação </a:t>
            </a:r>
          </a:p>
          <a:p>
            <a:pPr algn="just">
              <a:lnSpc>
                <a:spcPts val="7480"/>
              </a:lnSpc>
            </a:pPr>
            <a:r>
              <a:rPr lang="en-US" sz="3937" spc="208">
                <a:solidFill>
                  <a:srgbClr val="294F87"/>
                </a:solidFill>
                <a:latin typeface="Open Sans"/>
              </a:rPr>
              <a:t>·Manufatura de peças de reposição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01" y="206525"/>
            <a:ext cx="12910945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CONCLUSÃO</a:t>
            </a:r>
          </a:p>
        </p:txBody>
      </p:sp>
      <p:sp>
        <p:nvSpPr>
          <p:cNvPr id="4" name="AutoShape 4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85101" y="1497732"/>
            <a:ext cx="12007364" cy="0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2404350" y="556478"/>
            <a:ext cx="1591098" cy="918621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1028700" y="1829166"/>
            <a:ext cx="16170116" cy="787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5"/>
              </a:lnSpc>
            </a:pP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      Ao longo das últimas quatro sprints, nossa consultoria se dedicou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entender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profundamente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as necessidades da Freudenberg e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fornecer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soluções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práticas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e sustentáveis para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melhorar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seus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processos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produtivos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e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gestão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. </a:t>
            </a:r>
          </a:p>
          <a:p>
            <a:pPr algn="just">
              <a:lnSpc>
                <a:spcPts val="4785"/>
              </a:lnSpc>
            </a:pP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        Como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utilização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ferramentas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padronização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utilização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tabelas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dinâmicas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para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tomada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decisões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baseada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dados, estoque vertical para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ampliar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área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produção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sem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necessidade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alugar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outro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galpão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empresas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parceiras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para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reciclagem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refugo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comunicação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direta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rápida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por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fim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inserção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manufatura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aditiva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para 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reciclagem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materiais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internamente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just">
              <a:lnSpc>
                <a:spcPts val="4785"/>
              </a:lnSpc>
            </a:pP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          Nossa consultoria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proporcionou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uma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visão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abrangente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soluções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práticas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para os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enfrentados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pela Freudenberg. Ao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implementar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as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recomendações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propostas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esperamos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melhorias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significativas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em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termos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eficiência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operacional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sustentabilidade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gestão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900" spc="130" dirty="0" err="1">
                <a:solidFill>
                  <a:srgbClr val="000000"/>
                </a:solidFill>
                <a:latin typeface="Open Sans Bold"/>
              </a:rPr>
              <a:t>recursos</a:t>
            </a:r>
            <a:r>
              <a:rPr lang="en-US" sz="2900" spc="130" dirty="0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just">
              <a:lnSpc>
                <a:spcPts val="4060"/>
              </a:lnSpc>
            </a:pPr>
            <a:endParaRPr lang="en-US" sz="2900" spc="13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2082" y="814669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5992" y="4063838"/>
            <a:ext cx="112893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962082" y="5210908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2082" y="2275120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2082" y="-660667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1220938" y="3601038"/>
            <a:ext cx="1214101" cy="4481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>
            <a:off x="1028700" y="4354653"/>
            <a:ext cx="8115300" cy="1593279"/>
          </a:xfrm>
          <a:custGeom>
            <a:avLst/>
            <a:gdLst/>
            <a:ahLst/>
            <a:cxnLst/>
            <a:rect l="l" t="t" r="r" b="b"/>
            <a:pathLst>
              <a:path w="8115300" h="1593279">
                <a:moveTo>
                  <a:pt x="0" y="0"/>
                </a:moveTo>
                <a:lnTo>
                  <a:pt x="8115300" y="0"/>
                </a:lnTo>
                <a:lnTo>
                  <a:pt x="8115300" y="1593279"/>
                </a:lnTo>
                <a:lnTo>
                  <a:pt x="0" y="1593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47519"/>
            <a:ext cx="10434893" cy="282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42"/>
              </a:lnSpc>
            </a:pPr>
            <a:r>
              <a:rPr lang="en-US" sz="8030" spc="489">
                <a:solidFill>
                  <a:srgbClr val="324F7C"/>
                </a:solidFill>
                <a:latin typeface="Now Bold"/>
              </a:rPr>
              <a:t>Agradecemos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33524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524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0" y="0"/>
                </a:lnTo>
                <a:lnTo>
                  <a:pt x="2648310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983553" y="5711030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8983553" y="3062719"/>
            <a:ext cx="2648310" cy="2648310"/>
          </a:xfrm>
          <a:custGeom>
            <a:avLst/>
            <a:gdLst/>
            <a:ahLst/>
            <a:cxnLst/>
            <a:rect l="l" t="t" r="r" b="b"/>
            <a:pathLst>
              <a:path w="2648310" h="2648310">
                <a:moveTo>
                  <a:pt x="0" y="0"/>
                </a:moveTo>
                <a:lnTo>
                  <a:pt x="2648311" y="0"/>
                </a:lnTo>
                <a:lnTo>
                  <a:pt x="2648311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36776" y="4750031"/>
            <a:ext cx="2093554" cy="1648198"/>
          </a:xfrm>
          <a:custGeom>
            <a:avLst/>
            <a:gdLst/>
            <a:ahLst/>
            <a:cxnLst/>
            <a:rect l="l" t="t" r="r" b="b"/>
            <a:pathLst>
              <a:path w="2093554" h="1648198">
                <a:moveTo>
                  <a:pt x="0" y="0"/>
                </a:moveTo>
                <a:lnTo>
                  <a:pt x="2093554" y="0"/>
                </a:lnTo>
                <a:lnTo>
                  <a:pt x="2093554" y="1648198"/>
                </a:lnTo>
                <a:lnTo>
                  <a:pt x="0" y="164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17100" y="1028700"/>
            <a:ext cx="1982132" cy="1974389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314" r="223" b="-93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10" name="TextBox 10"/>
          <p:cNvSpPr txBox="1"/>
          <p:nvPr/>
        </p:nvSpPr>
        <p:spPr>
          <a:xfrm rot="5562921">
            <a:off x="9218833" y="5180686"/>
            <a:ext cx="3113396" cy="1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ns Bold"/>
              </a:rPr>
              <a:t>SCRUM TEAM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98858" y="6890059"/>
            <a:ext cx="2182714" cy="2174187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 b="-3366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942300" y="4256346"/>
            <a:ext cx="1982132" cy="1974389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6895" r="223" b="-7088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129170" y="6601339"/>
            <a:ext cx="1982132" cy="1974389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38887" r="223" b="-3888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98858" y="2082159"/>
            <a:ext cx="2182714" cy="2174187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r="223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2700000">
            <a:off x="6321563" y="4000437"/>
            <a:ext cx="2633869" cy="75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 Bold"/>
              </a:rPr>
              <a:t>SCRUM MASTER</a:t>
            </a:r>
          </a:p>
        </p:txBody>
      </p:sp>
      <p:sp>
        <p:nvSpPr>
          <p:cNvPr id="25" name="TextBox 25"/>
          <p:cNvSpPr txBox="1"/>
          <p:nvPr/>
        </p:nvSpPr>
        <p:spPr>
          <a:xfrm rot="-7977130">
            <a:off x="6199813" y="6625516"/>
            <a:ext cx="2867120" cy="8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Bold"/>
              </a:rPr>
              <a:t>PRODUCT OWNER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0801" y="206525"/>
            <a:ext cx="9274802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NOSSO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5063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DANIELLE VIEIRA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5063" y="27330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ANDRÉ ANTUNES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9824" y="1457093"/>
            <a:ext cx="286850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ALANN ALUIR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76832" y="4807296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DÉBORA VALENTE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08064" y="7540908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VITOR FERNANDO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111694" y="1624548"/>
            <a:ext cx="8947529" cy="0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8844692" y="923154"/>
            <a:ext cx="1185639" cy="684529"/>
          </a:xfrm>
          <a:prstGeom prst="line">
            <a:avLst/>
          </a:prstGeom>
          <a:ln w="38100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5498328" y="2281957"/>
            <a:ext cx="1982132" cy="1974389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23868" r="223" b="-23868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2355978" y="2869739"/>
            <a:ext cx="286850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RONILSON GOULART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1746" y="9242437"/>
            <a:ext cx="5106254" cy="1044563"/>
          </a:xfrm>
          <a:custGeom>
            <a:avLst/>
            <a:gdLst/>
            <a:ahLst/>
            <a:cxnLst/>
            <a:rect l="l" t="t" r="r" b="b"/>
            <a:pathLst>
              <a:path w="5106254" h="1044563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01" y="206525"/>
            <a:ext cx="12910945" cy="11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RESPONSABILIDADES</a:t>
            </a:r>
          </a:p>
        </p:txBody>
      </p:sp>
      <p:sp>
        <p:nvSpPr>
          <p:cNvPr id="4" name="AutoShape 4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w="21907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w="219075" cap="flat">
            <a:solidFill>
              <a:srgbClr val="294F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w="219075" cap="flat">
            <a:solidFill>
              <a:srgbClr val="425D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w="219075" cap="flat">
            <a:solidFill>
              <a:srgbClr val="87A1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w="219075" cap="flat">
            <a:solidFill>
              <a:srgbClr val="95AA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85101" y="1497732"/>
            <a:ext cx="12007364" cy="0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2404350" y="556478"/>
            <a:ext cx="1591098" cy="918621"/>
          </a:xfrm>
          <a:prstGeom prst="line">
            <a:avLst/>
          </a:prstGeom>
          <a:ln w="47625" cap="flat">
            <a:solidFill>
              <a:srgbClr val="1673E6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F5547DB-F9CC-5DA0-5893-8C9683E8F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9" t="21610" r="33409" b="17595"/>
          <a:stretch/>
        </p:blipFill>
        <p:spPr>
          <a:xfrm>
            <a:off x="827596" y="1612881"/>
            <a:ext cx="16027386" cy="7498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2089" y="343266"/>
            <a:ext cx="5829999" cy="1144605"/>
          </a:xfrm>
          <a:custGeom>
            <a:avLst/>
            <a:gdLst/>
            <a:ahLst/>
            <a:cxnLst/>
            <a:rect l="l" t="t" r="r" b="b"/>
            <a:pathLst>
              <a:path w="5829999" h="1144605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80685" y="186448"/>
            <a:ext cx="903539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1573E1"/>
                </a:solidFill>
                <a:latin typeface="Poppins Bold"/>
              </a:rPr>
              <a:t>NESSA SPRINT</a:t>
            </a:r>
          </a:p>
        </p:txBody>
      </p:sp>
      <p:sp>
        <p:nvSpPr>
          <p:cNvPr id="4" name="AutoShape 4"/>
          <p:cNvSpPr/>
          <p:nvPr/>
        </p:nvSpPr>
        <p:spPr>
          <a:xfrm>
            <a:off x="-952500" y="1506921"/>
            <a:ext cx="8978353" cy="0"/>
          </a:xfrm>
          <a:prstGeom prst="line">
            <a:avLst/>
          </a:prstGeom>
          <a:ln w="38100" cap="flat">
            <a:solidFill>
              <a:srgbClr val="1573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8035378" y="683340"/>
            <a:ext cx="1397909" cy="807083"/>
          </a:xfrm>
          <a:prstGeom prst="line">
            <a:avLst/>
          </a:prstGeom>
          <a:ln w="38100" cap="flat">
            <a:solidFill>
              <a:srgbClr val="1573E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Freeform 6"/>
          <p:cNvSpPr/>
          <p:nvPr/>
        </p:nvSpPr>
        <p:spPr>
          <a:xfrm>
            <a:off x="13995399" y="6597650"/>
            <a:ext cx="4538037" cy="4114800"/>
          </a:xfrm>
          <a:custGeom>
            <a:avLst/>
            <a:gdLst/>
            <a:ahLst/>
            <a:cxnLst/>
            <a:rect l="l" t="t" r="r" b="b"/>
            <a:pathLst>
              <a:path w="4538037" h="4114800">
                <a:moveTo>
                  <a:pt x="0" y="0"/>
                </a:moveTo>
                <a:lnTo>
                  <a:pt x="4538037" y="0"/>
                </a:lnTo>
                <a:lnTo>
                  <a:pt x="4538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8200" y="1704151"/>
            <a:ext cx="12285663" cy="839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 err="1">
                <a:solidFill>
                  <a:srgbClr val="000000"/>
                </a:solidFill>
                <a:latin typeface="Now Bold"/>
              </a:rPr>
              <a:t>Diagrama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BPMN </a:t>
            </a:r>
          </a:p>
          <a:p>
            <a:pPr marL="1456515" lvl="1" indent="-728258">
              <a:lnSpc>
                <a:spcPts val="9444"/>
              </a:lnSpc>
              <a:buFont typeface="Arial"/>
              <a:buChar char="•"/>
            </a:pPr>
            <a:r>
              <a:rPr lang="en-US" sz="6746" dirty="0">
                <a:solidFill>
                  <a:srgbClr val="000000"/>
                </a:solidFill>
                <a:latin typeface="Now Bold"/>
              </a:rPr>
              <a:t>Empresas de </a:t>
            </a:r>
            <a:r>
              <a:rPr lang="en-US" sz="6746" dirty="0" err="1">
                <a:solidFill>
                  <a:srgbClr val="000000"/>
                </a:solidFill>
                <a:latin typeface="Now Bold"/>
              </a:rPr>
              <a:t>Reciclagem</a:t>
            </a:r>
            <a:endParaRPr lang="en-US" sz="6746" dirty="0">
              <a:solidFill>
                <a:srgbClr val="000000"/>
              </a:solidFill>
              <a:latin typeface="Now Bold"/>
            </a:endParaRP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>
                <a:solidFill>
                  <a:srgbClr val="000000"/>
                </a:solidFill>
                <a:latin typeface="Now Bold"/>
              </a:rPr>
              <a:t>Layout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 err="1">
                <a:solidFill>
                  <a:srgbClr val="000000"/>
                </a:solidFill>
                <a:latin typeface="Now Bold"/>
              </a:rPr>
              <a:t>Reciclagem</a:t>
            </a:r>
            <a:r>
              <a:rPr lang="en-US" sz="6746" dirty="0">
                <a:solidFill>
                  <a:srgbClr val="000000"/>
                </a:solidFill>
                <a:latin typeface="Now Bold"/>
              </a:rPr>
              <a:t> Interna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>
                <a:solidFill>
                  <a:srgbClr val="000000"/>
                </a:solidFill>
                <a:latin typeface="Now Bold"/>
              </a:rPr>
              <a:t>Sugestões</a:t>
            </a:r>
          </a:p>
          <a:p>
            <a:pPr marL="1456515" lvl="1" indent="-728258" algn="just">
              <a:lnSpc>
                <a:spcPts val="9444"/>
              </a:lnSpc>
              <a:buFont typeface="Arial"/>
              <a:buChar char="•"/>
            </a:pPr>
            <a:r>
              <a:rPr lang="en-US" sz="6746" dirty="0">
                <a:solidFill>
                  <a:srgbClr val="000000"/>
                </a:solidFill>
                <a:latin typeface="Now Bold"/>
              </a:rPr>
              <a:t>Conclusão</a:t>
            </a:r>
          </a:p>
        </p:txBody>
      </p:sp>
      <p:sp>
        <p:nvSpPr>
          <p:cNvPr id="8" name="Freeform 8"/>
          <p:cNvSpPr/>
          <p:nvPr/>
        </p:nvSpPr>
        <p:spPr>
          <a:xfrm>
            <a:off x="14262099" y="6597650"/>
            <a:ext cx="4538037" cy="4114800"/>
          </a:xfrm>
          <a:custGeom>
            <a:avLst/>
            <a:gdLst/>
            <a:ahLst/>
            <a:cxnLst/>
            <a:rect l="l" t="t" r="r" b="b"/>
            <a:pathLst>
              <a:path w="4538037" h="4114800">
                <a:moveTo>
                  <a:pt x="0" y="0"/>
                </a:moveTo>
                <a:lnTo>
                  <a:pt x="4538037" y="0"/>
                </a:lnTo>
                <a:lnTo>
                  <a:pt x="4538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02724" y="272789"/>
            <a:ext cx="13797898" cy="12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294F87"/>
                </a:solidFill>
                <a:latin typeface="Now Bold"/>
              </a:rPr>
              <a:t>DIAGRAMA BPMN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504689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809979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2700000">
            <a:off x="13053204" y="6515100"/>
            <a:ext cx="7116792" cy="4114800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28041" y="1539581"/>
            <a:ext cx="8181408" cy="8747419"/>
          </a:xfrm>
          <a:custGeom>
            <a:avLst/>
            <a:gdLst/>
            <a:ahLst/>
            <a:cxnLst/>
            <a:rect l="l" t="t" r="r" b="b"/>
            <a:pathLst>
              <a:path w="8181408" h="8747419">
                <a:moveTo>
                  <a:pt x="0" y="0"/>
                </a:moveTo>
                <a:lnTo>
                  <a:pt x="8181408" y="0"/>
                </a:lnTo>
                <a:lnTo>
                  <a:pt x="8181408" y="8747419"/>
                </a:lnTo>
                <a:lnTo>
                  <a:pt x="0" y="874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497" b="-28916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981" y="1602693"/>
            <a:ext cx="11769725" cy="3208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731743" y="924314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 rot="-5400000">
            <a:off x="13932131" y="29593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3932131" y="102745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932131" y="3417798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3932131" y="9588731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100" y="3253784"/>
            <a:ext cx="5293741" cy="5029317"/>
          </a:xfrm>
          <a:custGeom>
            <a:avLst/>
            <a:gdLst/>
            <a:ahLst/>
            <a:cxnLst/>
            <a:rect l="l" t="t" r="r" b="b"/>
            <a:pathLst>
              <a:path w="5293741" h="5029317">
                <a:moveTo>
                  <a:pt x="0" y="0"/>
                </a:moveTo>
                <a:lnTo>
                  <a:pt x="5293741" y="0"/>
                </a:lnTo>
                <a:lnTo>
                  <a:pt x="5293741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28" b="-262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11591" y="3253784"/>
            <a:ext cx="5551749" cy="5029317"/>
          </a:xfrm>
          <a:custGeom>
            <a:avLst/>
            <a:gdLst/>
            <a:ahLst/>
            <a:cxnLst/>
            <a:rect l="l" t="t" r="r" b="b"/>
            <a:pathLst>
              <a:path w="5551749" h="5029317">
                <a:moveTo>
                  <a:pt x="0" y="0"/>
                </a:moveTo>
                <a:lnTo>
                  <a:pt x="5551749" y="0"/>
                </a:lnTo>
                <a:lnTo>
                  <a:pt x="5551749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41" t="-25646" r="-19144" b="-2060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84915" y="3272623"/>
            <a:ext cx="4953540" cy="4953540"/>
          </a:xfrm>
          <a:custGeom>
            <a:avLst/>
            <a:gdLst/>
            <a:ahLst/>
            <a:cxnLst/>
            <a:rect l="l" t="t" r="r" b="b"/>
            <a:pathLst>
              <a:path w="4953540" h="4953540">
                <a:moveTo>
                  <a:pt x="0" y="0"/>
                </a:moveTo>
                <a:lnTo>
                  <a:pt x="4953540" y="0"/>
                </a:lnTo>
                <a:lnTo>
                  <a:pt x="495354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100" y="458467"/>
            <a:ext cx="11895789" cy="93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 dirty="0">
                <a:solidFill>
                  <a:srgbClr val="294F87"/>
                </a:solidFill>
                <a:latin typeface="Now Bold"/>
              </a:rPr>
              <a:t>RECICLAGEM DE REFUGO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100" y="1465968"/>
            <a:ext cx="5293741" cy="126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7366" dirty="0">
                <a:solidFill>
                  <a:srgbClr val="294F87"/>
                </a:solidFill>
                <a:latin typeface="Open Sans Bold"/>
              </a:rPr>
              <a:t>Empresas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84873" y="2101075"/>
            <a:ext cx="52937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Bold"/>
              </a:rPr>
              <a:t>Chácaras Reunidas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100" y="8197376"/>
            <a:ext cx="529374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 (12) 3307-3777 / (12) 3307-3773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0595" y="8197376"/>
            <a:ext cx="529374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 (12) 3307-3777 / tsl@tsleng.com.br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63340" y="7686675"/>
            <a:ext cx="5445215" cy="20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 Bold"/>
              </a:rPr>
              <a:t> (12) 3322-1111 / (12) 9 9661-2111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 Bold"/>
              </a:rPr>
              <a:t>contato@bulbless.com.br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LAYOUT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 rot="-5400000">
            <a:off x="5016789" y="-1713946"/>
            <a:ext cx="8254422" cy="15232387"/>
          </a:xfrm>
          <a:custGeom>
            <a:avLst/>
            <a:gdLst/>
            <a:ahLst/>
            <a:cxnLst/>
            <a:rect l="l" t="t" r="r" b="b"/>
            <a:pathLst>
              <a:path w="8254422" h="15232387">
                <a:moveTo>
                  <a:pt x="0" y="0"/>
                </a:moveTo>
                <a:lnTo>
                  <a:pt x="8254422" y="0"/>
                </a:lnTo>
                <a:lnTo>
                  <a:pt x="8254422" y="15232387"/>
                </a:lnTo>
                <a:lnTo>
                  <a:pt x="0" y="15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464" t="-11801" r="-132378" b="-13032"/>
            </a:stretch>
          </a:blipFill>
        </p:spPr>
      </p:sp>
    </p:spTree>
    <p:extLst>
      <p:ext uri="{BB962C8B-B14F-4D97-AF65-F5344CB8AC3E}">
        <p14:creationId xmlns:p14="http://schemas.microsoft.com/office/powerpoint/2010/main" val="22880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LAYOUT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 rot="-5400000">
            <a:off x="5016789" y="-1713946"/>
            <a:ext cx="8254422" cy="15232387"/>
          </a:xfrm>
          <a:custGeom>
            <a:avLst/>
            <a:gdLst/>
            <a:ahLst/>
            <a:cxnLst/>
            <a:rect l="l" t="t" r="r" b="b"/>
            <a:pathLst>
              <a:path w="8254422" h="15232387">
                <a:moveTo>
                  <a:pt x="0" y="0"/>
                </a:moveTo>
                <a:lnTo>
                  <a:pt x="8254422" y="0"/>
                </a:lnTo>
                <a:lnTo>
                  <a:pt x="8254422" y="15232387"/>
                </a:lnTo>
                <a:lnTo>
                  <a:pt x="0" y="15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464" t="-11801" r="-132378" b="-130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708" y="1793241"/>
            <a:ext cx="17411700" cy="7825483"/>
          </a:xfrm>
          <a:custGeom>
            <a:avLst/>
            <a:gdLst/>
            <a:ahLst/>
            <a:cxnLst/>
            <a:rect l="l" t="t" r="r" b="b"/>
            <a:pathLst>
              <a:path w="17411700" h="7825483">
                <a:moveTo>
                  <a:pt x="0" y="0"/>
                </a:moveTo>
                <a:lnTo>
                  <a:pt x="17411700" y="0"/>
                </a:lnTo>
                <a:lnTo>
                  <a:pt x="17411700" y="7825484"/>
                </a:lnTo>
                <a:lnTo>
                  <a:pt x="0" y="782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5" t="-39792" r="-19300" b="-1340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0974" y="1786581"/>
            <a:ext cx="16879958" cy="7908792"/>
          </a:xfrm>
          <a:custGeom>
            <a:avLst/>
            <a:gdLst/>
            <a:ahLst/>
            <a:cxnLst/>
            <a:rect l="l" t="t" r="r" b="b"/>
            <a:pathLst>
              <a:path w="16879958" h="7908792">
                <a:moveTo>
                  <a:pt x="0" y="0"/>
                </a:moveTo>
                <a:lnTo>
                  <a:pt x="16879958" y="0"/>
                </a:lnTo>
                <a:lnTo>
                  <a:pt x="16879958" y="7908792"/>
                </a:lnTo>
                <a:lnTo>
                  <a:pt x="0" y="7908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27" t="-25249" r="-6129" b="-1194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7597" y="1712311"/>
            <a:ext cx="15812805" cy="8599719"/>
          </a:xfrm>
          <a:custGeom>
            <a:avLst/>
            <a:gdLst/>
            <a:ahLst/>
            <a:cxnLst/>
            <a:rect l="l" t="t" r="r" b="b"/>
            <a:pathLst>
              <a:path w="15812805" h="8637819">
                <a:moveTo>
                  <a:pt x="0" y="0"/>
                </a:moveTo>
                <a:lnTo>
                  <a:pt x="15812805" y="0"/>
                </a:lnTo>
                <a:lnTo>
                  <a:pt x="15812805" y="8637819"/>
                </a:lnTo>
                <a:lnTo>
                  <a:pt x="0" y="8637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731" t="-13891" r="-9640" b="-1717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5628" y="1886613"/>
            <a:ext cx="16656741" cy="8046735"/>
          </a:xfrm>
          <a:custGeom>
            <a:avLst/>
            <a:gdLst/>
            <a:ahLst/>
            <a:cxnLst/>
            <a:rect l="l" t="t" r="r" b="b"/>
            <a:pathLst>
              <a:path w="16656741" h="8046735">
                <a:moveTo>
                  <a:pt x="0" y="0"/>
                </a:moveTo>
                <a:lnTo>
                  <a:pt x="16656741" y="0"/>
                </a:lnTo>
                <a:lnTo>
                  <a:pt x="16656741" y="8046735"/>
                </a:lnTo>
                <a:lnTo>
                  <a:pt x="0" y="8046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048" t="-64750" r="-8952" b="-1908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00" y="458467"/>
            <a:ext cx="10409889" cy="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8"/>
              </a:lnSpc>
              <a:spcBef>
                <a:spcPct val="0"/>
              </a:spcBef>
            </a:pPr>
            <a:r>
              <a:rPr lang="en-US" sz="6115">
                <a:solidFill>
                  <a:srgbClr val="294F87"/>
                </a:solidFill>
                <a:latin typeface="Now Bold"/>
              </a:rPr>
              <a:t>LAYOUT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6136" y="1629103"/>
            <a:ext cx="10321925" cy="34892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255314" y="928077"/>
            <a:ext cx="1185639" cy="684529"/>
          </a:xfrm>
          <a:prstGeom prst="line">
            <a:avLst/>
          </a:prstGeom>
          <a:ln w="38100" cap="flat">
            <a:solidFill>
              <a:srgbClr val="324F7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 rot="-5400000">
            <a:off x="5016789" y="-1713946"/>
            <a:ext cx="8254422" cy="15232387"/>
          </a:xfrm>
          <a:custGeom>
            <a:avLst/>
            <a:gdLst/>
            <a:ahLst/>
            <a:cxnLst/>
            <a:rect l="l" t="t" r="r" b="b"/>
            <a:pathLst>
              <a:path w="8254422" h="15232387">
                <a:moveTo>
                  <a:pt x="0" y="0"/>
                </a:moveTo>
                <a:lnTo>
                  <a:pt x="8254422" y="0"/>
                </a:lnTo>
                <a:lnTo>
                  <a:pt x="8254422" y="15232387"/>
                </a:lnTo>
                <a:lnTo>
                  <a:pt x="0" y="15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464" t="-11801" r="-132378" b="-130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708" y="1793241"/>
            <a:ext cx="17411700" cy="7825483"/>
          </a:xfrm>
          <a:custGeom>
            <a:avLst/>
            <a:gdLst/>
            <a:ahLst/>
            <a:cxnLst/>
            <a:rect l="l" t="t" r="r" b="b"/>
            <a:pathLst>
              <a:path w="17411700" h="7825483">
                <a:moveTo>
                  <a:pt x="0" y="0"/>
                </a:moveTo>
                <a:lnTo>
                  <a:pt x="17411700" y="0"/>
                </a:lnTo>
                <a:lnTo>
                  <a:pt x="17411700" y="7825484"/>
                </a:lnTo>
                <a:lnTo>
                  <a:pt x="0" y="782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5" t="-39792" r="-19300" b="-13403"/>
            </a:stretch>
          </a:blipFill>
        </p:spPr>
      </p:sp>
    </p:spTree>
    <p:extLst>
      <p:ext uri="{BB962C8B-B14F-4D97-AF65-F5344CB8AC3E}">
        <p14:creationId xmlns:p14="http://schemas.microsoft.com/office/powerpoint/2010/main" val="4061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403</Words>
  <Application>Microsoft Office PowerPoint</Application>
  <PresentationFormat>Personalizar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Poppins Bold</vt:lpstr>
      <vt:lpstr>Now Bold</vt:lpstr>
      <vt:lpstr>Lato</vt:lpstr>
      <vt:lpstr>Open Sans</vt:lpstr>
      <vt:lpstr>Poppins Heavy</vt:lpstr>
      <vt:lpstr>Calibri</vt:lpstr>
      <vt:lpstr>Lato Bold</vt:lpstr>
      <vt:lpstr>Arial</vt:lpstr>
      <vt:lpstr>Calistoga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POR PROJETO INTEGRADO</dc:title>
  <dc:creator>André Luiz</dc:creator>
  <cp:lastModifiedBy>ANDRE LUIZ RIBEIRO ANTUNES</cp:lastModifiedBy>
  <cp:revision>3</cp:revision>
  <dcterms:created xsi:type="dcterms:W3CDTF">2006-08-16T00:00:00Z</dcterms:created>
  <dcterms:modified xsi:type="dcterms:W3CDTF">2024-06-09T14:10:05Z</dcterms:modified>
  <dc:identifier>DAF9tu15DM0</dc:identifier>
</cp:coreProperties>
</file>